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9" r:id="rId3"/>
    <p:sldId id="262" r:id="rId4"/>
    <p:sldId id="265" r:id="rId5"/>
    <p:sldId id="268" r:id="rId6"/>
    <p:sldId id="271" r:id="rId7"/>
    <p:sldId id="274" r:id="rId8"/>
    <p:sldId id="277" r:id="rId9"/>
    <p:sldId id="280" r:id="rId10"/>
    <p:sldId id="283" r:id="rId11"/>
    <p:sldId id="286" r:id="rId12"/>
    <p:sldId id="289" r:id="rId13"/>
    <p:sldId id="292" r:id="rId14"/>
    <p:sldId id="295" r:id="rId15"/>
    <p:sldId id="298" r:id="rId16"/>
  </p:sldIdLst>
  <p:sldSz cx="24387175" cy="13716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Rozha One" charset="0"/>
      <p:regular r:id="rId22"/>
    </p:embeddedFont>
  </p:embeddedFontLst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xmlns="" val="0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>
        <p:scale>
          <a:sx n="25" d="100"/>
          <a:sy n="25" d="100"/>
        </p:scale>
        <p:origin x="-1244" y="-400"/>
      </p:cViewPr>
      <p:guideLst>
        <p:guide orient="horz" pos="4320"/>
        <p:guide pos="768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pPr/>
              <a:t>6/28/2025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C44D242-35E8-4300-B93D-1EF8B2288001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07D8D2-8E05-45F6-AF66-40E842B4A2B8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C2B13A-146A-4B5D-8ACE-92A1CCC69AE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AED101-730E-408A-B3E3-83F40731D5C6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63E4E2-ABF8-468F-A50E-C9FE023D5DF8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57C9B95-8538-4EF4-8C26-10A0DFF69BC2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D986FEB4-56C1-4B50-95E6-FD370C927616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BDB14423-B876-45A6-8BB5-D0E2D2C182C6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76326C0B-43B9-469A-925C-8913D36758A5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29CE49B-3F73-488E-8867-E1CFCFAE2BE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9FF9457-B702-4100-A63C-EDA1197F6510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3413" y="201051"/>
            <a:ext cx="13253634" cy="13137669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063" y="508000"/>
            <a:ext cx="16258032" cy="6223000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8063" y="7239000"/>
            <a:ext cx="23370921" cy="596900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320965" y="8051800"/>
            <a:ext cx="16512063" cy="43434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1320965" y="8051800"/>
            <a:ext cx="16918515" cy="332740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520"/>
              </a:lnSpc>
              <a:buNone/>
            </a:pPr>
            <a:r>
              <a:rPr lang="en-US" sz="96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FlightFinder: Navigating Your Air Travel Options</a:t>
            </a:r>
          </a:p>
        </p:txBody>
      </p:sp>
      <p:sp>
        <p:nvSpPr>
          <p:cNvPr id="7" name="Shape 2"/>
          <p:cNvSpPr/>
          <p:nvPr/>
        </p:nvSpPr>
        <p:spPr>
          <a:xfrm>
            <a:off x="1320965" y="11379200"/>
            <a:ext cx="9996149" cy="1016000"/>
          </a:xfrm>
          <a:prstGeom prst="roundRect">
            <a:avLst>
              <a:gd name="adj" fmla="val 9900"/>
            </a:avLst>
          </a:prstGeom>
          <a:solidFill>
            <a:srgbClr val="243125">
              <a:alpha val="100000"/>
            </a:srgbClr>
          </a:solidFill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ext 3"/>
          <p:cNvSpPr txBox="1"/>
          <p:nvPr/>
        </p:nvSpPr>
        <p:spPr>
          <a:xfrm>
            <a:off x="1845964" y="11582400"/>
            <a:ext cx="8946151" cy="77893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00"/>
              </a:lnSpc>
              <a:buNone/>
            </a:pPr>
            <a:r>
              <a:rPr lang="en-US" sz="4000">
                <a:solidFill>
                  <a:srgbClr val="FFFFFF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Discover air travel choices effortlessly.</a:t>
            </a:r>
          </a:p>
        </p:txBody>
      </p:sp>
      <p:pic>
        <p:nvPicPr>
          <p:cNvPr id="9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41891" y="8051800"/>
            <a:ext cx="1524191" cy="1524000"/>
          </a:xfrm>
          <a:prstGeom prst="rect">
            <a:avLst/>
          </a:prstGeom>
        </p:spPr>
      </p:pic>
      <p:sp>
        <p:nvSpPr>
          <p:cNvPr id="10" name="Text 4"/>
          <p:cNvSpPr txBox="1"/>
          <p:nvPr/>
        </p:nvSpPr>
        <p:spPr>
          <a:xfrm>
            <a:off x="15817710" y="11645900"/>
            <a:ext cx="7248373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3840"/>
              </a:lnSpc>
              <a:buNone/>
            </a:pPr>
            <a:endParaRPr lang="en-US" sz="3200" dirty="0">
              <a:solidFill>
                <a:srgbClr val="243125">
                  <a:alpha val="100000"/>
                </a:srgbClr>
              </a:solidFill>
              <a:latin typeface="Roboto Regular" pitchFamily="34" charset="0"/>
              <a:ea typeface="Roboto Regular" pitchFamily="34" charset="-122"/>
              <a:cs typeface="Roboto Regular" pitchFamily="34" charset="-12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615160" cy="131376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258032" y="508000"/>
            <a:ext cx="7620953" cy="12700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58032" y="508000"/>
            <a:ext cx="7620953" cy="2984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2900962" y="762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2"/>
          <p:cNvSpPr/>
          <p:nvPr/>
        </p:nvSpPr>
        <p:spPr>
          <a:xfrm>
            <a:off x="22900962" y="762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hape 3"/>
          <p:cNvSpPr/>
          <p:nvPr/>
        </p:nvSpPr>
        <p:spPr>
          <a:xfrm>
            <a:off x="23167696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hape 4"/>
          <p:cNvSpPr/>
          <p:nvPr/>
        </p:nvSpPr>
        <p:spPr>
          <a:xfrm>
            <a:off x="23434429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58032" y="3746500"/>
            <a:ext cx="7620953" cy="2984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22900962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Shape 6"/>
          <p:cNvSpPr/>
          <p:nvPr/>
        </p:nvSpPr>
        <p:spPr>
          <a:xfrm>
            <a:off x="22900962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hape 7"/>
          <p:cNvSpPr/>
          <p:nvPr/>
        </p:nvSpPr>
        <p:spPr>
          <a:xfrm>
            <a:off x="23167696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Shape 8"/>
          <p:cNvSpPr/>
          <p:nvPr/>
        </p:nvSpPr>
        <p:spPr>
          <a:xfrm>
            <a:off x="23434429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4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8032" y="6985000"/>
            <a:ext cx="7620953" cy="29845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2900962" y="7239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Shape 10"/>
          <p:cNvSpPr/>
          <p:nvPr/>
        </p:nvSpPr>
        <p:spPr>
          <a:xfrm>
            <a:off x="22900962" y="7239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Shape 11"/>
          <p:cNvSpPr/>
          <p:nvPr/>
        </p:nvSpPr>
        <p:spPr>
          <a:xfrm>
            <a:off x="23167696" y="7239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Shape 12"/>
          <p:cNvSpPr/>
          <p:nvPr/>
        </p:nvSpPr>
        <p:spPr>
          <a:xfrm>
            <a:off x="23434429" y="7239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58032" y="10223500"/>
            <a:ext cx="7620953" cy="29845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22900962" y="10477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Shape 14"/>
          <p:cNvSpPr/>
          <p:nvPr/>
        </p:nvSpPr>
        <p:spPr>
          <a:xfrm>
            <a:off x="22900962" y="10477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Shape 15"/>
          <p:cNvSpPr/>
          <p:nvPr/>
        </p:nvSpPr>
        <p:spPr>
          <a:xfrm>
            <a:off x="23167696" y="10477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Shape 16"/>
          <p:cNvSpPr/>
          <p:nvPr/>
        </p:nvSpPr>
        <p:spPr>
          <a:xfrm>
            <a:off x="23434429" y="10477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24" name="Image 5" descr=" 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063" y="3746500"/>
            <a:ext cx="15241905" cy="946150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1320965" y="4559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Text 18"/>
          <p:cNvSpPr txBox="1"/>
          <p:nvPr/>
        </p:nvSpPr>
        <p:spPr>
          <a:xfrm>
            <a:off x="1320965" y="4559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Smart Travel Opts</a:t>
            </a:r>
          </a:p>
        </p:txBody>
      </p:sp>
      <p:sp>
        <p:nvSpPr>
          <p:cNvPr id="27" name="Text 19"/>
          <p:cNvSpPr txBox="1"/>
          <p:nvPr/>
        </p:nvSpPr>
        <p:spPr>
          <a:xfrm>
            <a:off x="1320965" y="5473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uses advanced algorithms to optimize air travel choices and costs.</a:t>
            </a:r>
          </a:p>
        </p:txBody>
      </p:sp>
      <p:sp>
        <p:nvSpPr>
          <p:cNvPr id="28" name="Shape 20"/>
          <p:cNvSpPr/>
          <p:nvPr/>
        </p:nvSpPr>
        <p:spPr>
          <a:xfrm>
            <a:off x="1320965" y="8496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Text 21"/>
          <p:cNvSpPr txBox="1"/>
          <p:nvPr/>
        </p:nvSpPr>
        <p:spPr>
          <a:xfrm>
            <a:off x="1320965" y="8496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Flight Compare UI</a:t>
            </a:r>
          </a:p>
        </p:txBody>
      </p:sp>
      <p:sp>
        <p:nvSpPr>
          <p:cNvPr id="30" name="Text 22"/>
          <p:cNvSpPr txBox="1"/>
          <p:nvPr/>
        </p:nvSpPr>
        <p:spPr>
          <a:xfrm>
            <a:off x="1320965" y="9410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offers a user-friendly interface for easy flight comparison and booking.</a:t>
            </a:r>
          </a:p>
        </p:txBody>
      </p:sp>
      <p:sp>
        <p:nvSpPr>
          <p:cNvPr id="31" name="Shape 23"/>
          <p:cNvSpPr/>
          <p:nvPr/>
        </p:nvSpPr>
        <p:spPr>
          <a:xfrm>
            <a:off x="8840305" y="4559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Text 24"/>
          <p:cNvSpPr txBox="1"/>
          <p:nvPr/>
        </p:nvSpPr>
        <p:spPr>
          <a:xfrm>
            <a:off x="8840305" y="4559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 dirty="0" smtClean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Affordable</a:t>
            </a:r>
            <a:r>
              <a:rPr lang="en-US" sz="4000" dirty="0" smtClean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 </a:t>
            </a:r>
            <a:r>
              <a:rPr lang="en-US" sz="4000" dirty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for Price Trends</a:t>
            </a:r>
          </a:p>
        </p:txBody>
      </p:sp>
      <p:sp>
        <p:nvSpPr>
          <p:cNvPr id="33" name="Text 25"/>
          <p:cNvSpPr txBox="1"/>
          <p:nvPr/>
        </p:nvSpPr>
        <p:spPr>
          <a:xfrm>
            <a:off x="8840305" y="5473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uses AI to forecast prices, tailoring recommendations for each user.</a:t>
            </a:r>
          </a:p>
        </p:txBody>
      </p:sp>
      <p:sp>
        <p:nvSpPr>
          <p:cNvPr id="34" name="Shape 26"/>
          <p:cNvSpPr/>
          <p:nvPr/>
        </p:nvSpPr>
        <p:spPr>
          <a:xfrm>
            <a:off x="8840305" y="8496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Text 27"/>
          <p:cNvSpPr txBox="1"/>
          <p:nvPr/>
        </p:nvSpPr>
        <p:spPr>
          <a:xfrm>
            <a:off x="8840305" y="8496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Airline Integration</a:t>
            </a:r>
          </a:p>
        </p:txBody>
      </p:sp>
      <p:sp>
        <p:nvSpPr>
          <p:cNvPr id="36" name="Text 28"/>
          <p:cNvSpPr txBox="1"/>
          <p:nvPr/>
        </p:nvSpPr>
        <p:spPr>
          <a:xfrm>
            <a:off x="8840305" y="9410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connects with travel agencies, streamlining options for efficient bookings.</a:t>
            </a:r>
          </a:p>
        </p:txBody>
      </p:sp>
      <p:sp>
        <p:nvSpPr>
          <p:cNvPr id="37" name="Text 29"/>
          <p:cNvSpPr txBox="1"/>
          <p:nvPr/>
        </p:nvSpPr>
        <p:spPr>
          <a:xfrm>
            <a:off x="508063" y="508000"/>
            <a:ext cx="14276584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Tech Stack At A Glance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615160" cy="131376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258032" y="508000"/>
            <a:ext cx="7620953" cy="12700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58032" y="508000"/>
            <a:ext cx="7620953" cy="2857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2900962" y="762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2"/>
          <p:cNvSpPr/>
          <p:nvPr/>
        </p:nvSpPr>
        <p:spPr>
          <a:xfrm>
            <a:off x="22900962" y="762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hape 3"/>
          <p:cNvSpPr/>
          <p:nvPr/>
        </p:nvSpPr>
        <p:spPr>
          <a:xfrm>
            <a:off x="23167696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hape 4"/>
          <p:cNvSpPr/>
          <p:nvPr/>
        </p:nvSpPr>
        <p:spPr>
          <a:xfrm>
            <a:off x="23434429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58032" y="3619500"/>
            <a:ext cx="7620953" cy="2857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22900962" y="3873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Shape 6"/>
          <p:cNvSpPr/>
          <p:nvPr/>
        </p:nvSpPr>
        <p:spPr>
          <a:xfrm>
            <a:off x="22900962" y="3873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hape 7"/>
          <p:cNvSpPr/>
          <p:nvPr/>
        </p:nvSpPr>
        <p:spPr>
          <a:xfrm>
            <a:off x="23167696" y="3873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Shape 8"/>
          <p:cNvSpPr/>
          <p:nvPr/>
        </p:nvSpPr>
        <p:spPr>
          <a:xfrm>
            <a:off x="23434429" y="3873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4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8032" y="6731000"/>
            <a:ext cx="7620953" cy="64770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2900962" y="6985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Shape 10"/>
          <p:cNvSpPr/>
          <p:nvPr/>
        </p:nvSpPr>
        <p:spPr>
          <a:xfrm>
            <a:off x="22900962" y="6985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Shape 11"/>
          <p:cNvSpPr/>
          <p:nvPr/>
        </p:nvSpPr>
        <p:spPr>
          <a:xfrm>
            <a:off x="23167696" y="6985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Shape 12"/>
          <p:cNvSpPr/>
          <p:nvPr/>
        </p:nvSpPr>
        <p:spPr>
          <a:xfrm>
            <a:off x="23434429" y="6985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063" y="6985000"/>
            <a:ext cx="15241905" cy="62230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1320965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Text 14"/>
          <p:cNvSpPr txBox="1"/>
          <p:nvPr/>
        </p:nvSpPr>
        <p:spPr>
          <a:xfrm>
            <a:off x="1320965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Tech for Air Travel</a:t>
            </a:r>
          </a:p>
        </p:txBody>
      </p:sp>
      <p:sp>
        <p:nvSpPr>
          <p:cNvPr id="22" name="Text 15"/>
          <p:cNvSpPr txBox="1"/>
          <p:nvPr/>
        </p:nvSpPr>
        <p:spPr>
          <a:xfrm>
            <a:off x="1320965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optimizes air travel by comparing airline options to meet your preferences.</a:t>
            </a:r>
          </a:p>
        </p:txBody>
      </p:sp>
      <p:sp>
        <p:nvSpPr>
          <p:cNvPr id="23" name="Shape 16"/>
          <p:cNvSpPr/>
          <p:nvPr/>
        </p:nvSpPr>
        <p:spPr>
          <a:xfrm>
            <a:off x="8840305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Text 17"/>
          <p:cNvSpPr txBox="1"/>
          <p:nvPr/>
        </p:nvSpPr>
        <p:spPr>
          <a:xfrm>
            <a:off x="8840305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Smart Travel Choices</a:t>
            </a:r>
          </a:p>
        </p:txBody>
      </p:sp>
      <p:sp>
        <p:nvSpPr>
          <p:cNvPr id="25" name="Text 18"/>
          <p:cNvSpPr txBox="1"/>
          <p:nvPr/>
        </p:nvSpPr>
        <p:spPr>
          <a:xfrm>
            <a:off x="8840305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helps travelers choose flights with insights on airlines and reliability.</a:t>
            </a:r>
          </a:p>
        </p:txBody>
      </p:sp>
      <p:sp>
        <p:nvSpPr>
          <p:cNvPr id="26" name="Text 19"/>
          <p:cNvSpPr txBox="1"/>
          <p:nvPr/>
        </p:nvSpPr>
        <p:spPr>
          <a:xfrm>
            <a:off x="508063" y="3619500"/>
            <a:ext cx="14276584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Internship Contributions Summary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615160" cy="131376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258032" y="508000"/>
            <a:ext cx="7620953" cy="12700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58032" y="508000"/>
            <a:ext cx="7620953" cy="2984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2900962" y="762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2"/>
          <p:cNvSpPr/>
          <p:nvPr/>
        </p:nvSpPr>
        <p:spPr>
          <a:xfrm>
            <a:off x="22900962" y="762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hape 3"/>
          <p:cNvSpPr/>
          <p:nvPr/>
        </p:nvSpPr>
        <p:spPr>
          <a:xfrm>
            <a:off x="23167696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hape 4"/>
          <p:cNvSpPr/>
          <p:nvPr/>
        </p:nvSpPr>
        <p:spPr>
          <a:xfrm>
            <a:off x="23434429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58032" y="3746500"/>
            <a:ext cx="7620953" cy="2984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22900962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Shape 6"/>
          <p:cNvSpPr/>
          <p:nvPr/>
        </p:nvSpPr>
        <p:spPr>
          <a:xfrm>
            <a:off x="22900962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hape 7"/>
          <p:cNvSpPr/>
          <p:nvPr/>
        </p:nvSpPr>
        <p:spPr>
          <a:xfrm>
            <a:off x="23167696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Shape 8"/>
          <p:cNvSpPr/>
          <p:nvPr/>
        </p:nvSpPr>
        <p:spPr>
          <a:xfrm>
            <a:off x="23434429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4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8032" y="6985000"/>
            <a:ext cx="7620953" cy="29845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2900962" y="7239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Shape 10"/>
          <p:cNvSpPr/>
          <p:nvPr/>
        </p:nvSpPr>
        <p:spPr>
          <a:xfrm>
            <a:off x="22900962" y="7239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Shape 11"/>
          <p:cNvSpPr/>
          <p:nvPr/>
        </p:nvSpPr>
        <p:spPr>
          <a:xfrm>
            <a:off x="23167696" y="7239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Shape 12"/>
          <p:cNvSpPr/>
          <p:nvPr/>
        </p:nvSpPr>
        <p:spPr>
          <a:xfrm>
            <a:off x="23434429" y="7239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58032" y="10223500"/>
            <a:ext cx="7620953" cy="29845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22900962" y="10477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Shape 14"/>
          <p:cNvSpPr/>
          <p:nvPr/>
        </p:nvSpPr>
        <p:spPr>
          <a:xfrm>
            <a:off x="22900962" y="10477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Shape 15"/>
          <p:cNvSpPr/>
          <p:nvPr/>
        </p:nvSpPr>
        <p:spPr>
          <a:xfrm>
            <a:off x="23167696" y="10477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Shape 16"/>
          <p:cNvSpPr/>
          <p:nvPr/>
        </p:nvSpPr>
        <p:spPr>
          <a:xfrm>
            <a:off x="23434429" y="10477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24" name="Image 5" descr=" 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063" y="3746500"/>
            <a:ext cx="15241905" cy="946150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1320965" y="4559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Text 18"/>
          <p:cNvSpPr txBox="1"/>
          <p:nvPr/>
        </p:nvSpPr>
        <p:spPr>
          <a:xfrm>
            <a:off x="1320965" y="4559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Flight Algo Optimise</a:t>
            </a:r>
          </a:p>
        </p:txBody>
      </p:sp>
      <p:sp>
        <p:nvSpPr>
          <p:cNvPr id="27" name="Text 19"/>
          <p:cNvSpPr txBox="1"/>
          <p:nvPr/>
        </p:nvSpPr>
        <p:spPr>
          <a:xfrm>
            <a:off x="1320965" y="5473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Optimize bookings with smart algorithms to quickly find best flight deals.</a:t>
            </a:r>
          </a:p>
        </p:txBody>
      </p:sp>
      <p:sp>
        <p:nvSpPr>
          <p:cNvPr id="28" name="Shape 20"/>
          <p:cNvSpPr/>
          <p:nvPr/>
        </p:nvSpPr>
        <p:spPr>
          <a:xfrm>
            <a:off x="1320965" y="8496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Text 21"/>
          <p:cNvSpPr txBox="1"/>
          <p:nvPr/>
        </p:nvSpPr>
        <p:spPr>
          <a:xfrm>
            <a:off x="1320965" y="8496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Travel Updates Now</a:t>
            </a:r>
          </a:p>
        </p:txBody>
      </p:sp>
      <p:sp>
        <p:nvSpPr>
          <p:cNvPr id="30" name="Text 22"/>
          <p:cNvSpPr txBox="1"/>
          <p:nvPr/>
        </p:nvSpPr>
        <p:spPr>
          <a:xfrm>
            <a:off x="1320965" y="9410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Implement real-time flight updates to enhance traveler trust and itineraries.</a:t>
            </a:r>
          </a:p>
        </p:txBody>
      </p:sp>
      <p:sp>
        <p:nvSpPr>
          <p:cNvPr id="31" name="Shape 23"/>
          <p:cNvSpPr/>
          <p:nvPr/>
        </p:nvSpPr>
        <p:spPr>
          <a:xfrm>
            <a:off x="8840305" y="4559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Text 24"/>
          <p:cNvSpPr txBox="1"/>
          <p:nvPr/>
        </p:nvSpPr>
        <p:spPr>
          <a:xfrm>
            <a:off x="8840305" y="4559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User-Friendly UI for Bookings</a:t>
            </a:r>
          </a:p>
        </p:txBody>
      </p:sp>
      <p:sp>
        <p:nvSpPr>
          <p:cNvPr id="33" name="Text 25"/>
          <p:cNvSpPr txBox="1"/>
          <p:nvPr/>
        </p:nvSpPr>
        <p:spPr>
          <a:xfrm>
            <a:off x="8840305" y="5473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Create an intuitive interface for effortless flight booking and improved user experience.</a:t>
            </a:r>
          </a:p>
        </p:txBody>
      </p:sp>
      <p:sp>
        <p:nvSpPr>
          <p:cNvPr id="34" name="Shape 26"/>
          <p:cNvSpPr/>
          <p:nvPr/>
        </p:nvSpPr>
        <p:spPr>
          <a:xfrm>
            <a:off x="8840305" y="8496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Text 27"/>
          <p:cNvSpPr txBox="1"/>
          <p:nvPr/>
        </p:nvSpPr>
        <p:spPr>
          <a:xfrm>
            <a:off x="8840305" y="8496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 dirty="0" smtClean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Optimization for </a:t>
            </a:r>
            <a:r>
              <a:rPr lang="en-US" sz="4000" dirty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Smart Picks</a:t>
            </a:r>
          </a:p>
        </p:txBody>
      </p:sp>
      <p:sp>
        <p:nvSpPr>
          <p:cNvPr id="36" name="Text 28"/>
          <p:cNvSpPr txBox="1"/>
          <p:nvPr/>
        </p:nvSpPr>
        <p:spPr>
          <a:xfrm>
            <a:off x="8840305" y="9410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Use </a:t>
            </a:r>
            <a:r>
              <a:rPr lang="en-US" sz="3200" dirty="0" smtClean="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synchronized personalize </a:t>
            </a:r>
            <a:r>
              <a:rPr lang="en-US" sz="3200" dirty="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 recommendations based on users' travel habits.</a:t>
            </a:r>
          </a:p>
        </p:txBody>
      </p:sp>
      <p:sp>
        <p:nvSpPr>
          <p:cNvPr id="37" name="Text 29"/>
          <p:cNvSpPr txBox="1"/>
          <p:nvPr/>
        </p:nvSpPr>
        <p:spPr>
          <a:xfrm>
            <a:off x="508063" y="508000"/>
            <a:ext cx="14276584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Enhancing Booking Efficiency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3413" y="0"/>
            <a:ext cx="13253634" cy="131376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08063" y="3746500"/>
            <a:ext cx="23370921" cy="2984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063" y="3746500"/>
            <a:ext cx="7620953" cy="2984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150994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2"/>
          <p:cNvSpPr/>
          <p:nvPr/>
        </p:nvSpPr>
        <p:spPr>
          <a:xfrm>
            <a:off x="7150994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hape 3"/>
          <p:cNvSpPr/>
          <p:nvPr/>
        </p:nvSpPr>
        <p:spPr>
          <a:xfrm>
            <a:off x="7417727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hape 4"/>
          <p:cNvSpPr/>
          <p:nvPr/>
        </p:nvSpPr>
        <p:spPr>
          <a:xfrm>
            <a:off x="7684460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3048" y="3746500"/>
            <a:ext cx="7620953" cy="2984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5025977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Shape 6"/>
          <p:cNvSpPr/>
          <p:nvPr/>
        </p:nvSpPr>
        <p:spPr>
          <a:xfrm>
            <a:off x="15025977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hape 7"/>
          <p:cNvSpPr/>
          <p:nvPr/>
        </p:nvSpPr>
        <p:spPr>
          <a:xfrm>
            <a:off x="15292712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Shape 8"/>
          <p:cNvSpPr/>
          <p:nvPr/>
        </p:nvSpPr>
        <p:spPr>
          <a:xfrm>
            <a:off x="15559446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4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8032" y="3746500"/>
            <a:ext cx="7620953" cy="29845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2900962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Shape 10"/>
          <p:cNvSpPr/>
          <p:nvPr/>
        </p:nvSpPr>
        <p:spPr>
          <a:xfrm>
            <a:off x="22900962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Shape 11"/>
          <p:cNvSpPr/>
          <p:nvPr/>
        </p:nvSpPr>
        <p:spPr>
          <a:xfrm>
            <a:off x="23167696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Shape 12"/>
          <p:cNvSpPr/>
          <p:nvPr/>
        </p:nvSpPr>
        <p:spPr>
          <a:xfrm>
            <a:off x="23434429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063" y="6985000"/>
            <a:ext cx="23370921" cy="62230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1320965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Text 14"/>
          <p:cNvSpPr txBox="1"/>
          <p:nvPr/>
        </p:nvSpPr>
        <p:spPr>
          <a:xfrm>
            <a:off x="1320965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Support: Trust via Comm.</a:t>
            </a:r>
          </a:p>
        </p:txBody>
      </p:sp>
      <p:sp>
        <p:nvSpPr>
          <p:cNvPr id="22" name="Text 15"/>
          <p:cNvSpPr txBox="1"/>
          <p:nvPr/>
        </p:nvSpPr>
        <p:spPr>
          <a:xfrm>
            <a:off x="1320965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Effective communication and support boost customer satisfaction and loyalty.</a:t>
            </a:r>
          </a:p>
        </p:txBody>
      </p:sp>
      <p:sp>
        <p:nvSpPr>
          <p:cNvPr id="23" name="Shape 16"/>
          <p:cNvSpPr/>
          <p:nvPr/>
        </p:nvSpPr>
        <p:spPr>
          <a:xfrm>
            <a:off x="17350369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Text 17"/>
          <p:cNvSpPr txBox="1"/>
          <p:nvPr/>
        </p:nvSpPr>
        <p:spPr>
          <a:xfrm>
            <a:off x="17350369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User-Friendly Booking</a:t>
            </a:r>
          </a:p>
        </p:txBody>
      </p:sp>
      <p:sp>
        <p:nvSpPr>
          <p:cNvPr id="25" name="Text 18"/>
          <p:cNvSpPr txBox="1"/>
          <p:nvPr/>
        </p:nvSpPr>
        <p:spPr>
          <a:xfrm>
            <a:off x="17350369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 user-friendly platform streamlines booking, boosting satisfaction and repeat business.</a:t>
            </a:r>
          </a:p>
        </p:txBody>
      </p:sp>
      <p:sp>
        <p:nvSpPr>
          <p:cNvPr id="26" name="Shape 19"/>
          <p:cNvSpPr/>
          <p:nvPr/>
        </p:nvSpPr>
        <p:spPr>
          <a:xfrm>
            <a:off x="9335667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Text 20"/>
          <p:cNvSpPr txBox="1"/>
          <p:nvPr/>
        </p:nvSpPr>
        <p:spPr>
          <a:xfrm>
            <a:off x="9335667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Travel Info Transparency</a:t>
            </a:r>
          </a:p>
        </p:txBody>
      </p:sp>
      <p:sp>
        <p:nvSpPr>
          <p:cNvPr id="28" name="Text 21"/>
          <p:cNvSpPr txBox="1"/>
          <p:nvPr/>
        </p:nvSpPr>
        <p:spPr>
          <a:xfrm>
            <a:off x="9335667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Timely updates on flights and prices empower travelers and build trust in our service.</a:t>
            </a:r>
          </a:p>
        </p:txBody>
      </p:sp>
      <p:sp>
        <p:nvSpPr>
          <p:cNvPr id="29" name="Text 22"/>
          <p:cNvSpPr txBox="1"/>
          <p:nvPr/>
        </p:nvSpPr>
        <p:spPr>
          <a:xfrm>
            <a:off x="508063" y="508000"/>
            <a:ext cx="15546743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Get In Touch!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3413" y="0"/>
            <a:ext cx="13253634" cy="13137704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063" y="508000"/>
            <a:ext cx="16258032" cy="6223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20965" y="1422400"/>
            <a:ext cx="9627803" cy="4787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520"/>
              </a:lnSpc>
              <a:buNone/>
            </a:pPr>
            <a:r>
              <a:rPr lang="en-US" sz="9600">
                <a:solidFill>
                  <a:srgbClr val="FFFFFF">
                    <a:alpha val="3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Elegant and Stylish Social Media Strategy</a:t>
            </a:r>
            <a:endParaRPr lang="en-US" sz="9600"/>
          </a:p>
        </p:txBody>
      </p:sp>
      <p:pic>
        <p:nvPicPr>
          <p:cNvPr id="5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74972" y="2768600"/>
            <a:ext cx="1702013" cy="1701800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0299" y="7146032"/>
            <a:ext cx="23370921" cy="5969000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1320965" y="8001000"/>
            <a:ext cx="11990299" cy="4445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ext 2"/>
          <p:cNvSpPr/>
          <p:nvPr/>
        </p:nvSpPr>
        <p:spPr>
          <a:xfrm>
            <a:off x="1824435" y="8082136"/>
            <a:ext cx="21673822" cy="37930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0" dirty="0" smtClean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Thanks             </a:t>
            </a:r>
            <a:r>
              <a:rPr lang="en-US" sz="4400" dirty="0" smtClean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 </a:t>
            </a:r>
          </a:p>
          <a:p>
            <a:pPr marL="0" indent="0" algn="l">
              <a:lnSpc>
                <a:spcPts val="12800"/>
              </a:lnSpc>
              <a:buNone/>
            </a:pPr>
            <a:r>
              <a:rPr lang="en-US" sz="12800" dirty="0" smtClean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For</a:t>
            </a:r>
          </a:p>
          <a:p>
            <a:pPr marL="0" indent="0" algn="l">
              <a:lnSpc>
                <a:spcPts val="12800"/>
              </a:lnSpc>
              <a:buNone/>
            </a:pPr>
            <a:r>
              <a:rPr lang="en-US" sz="12800" dirty="0" err="1" smtClean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Patienc</a:t>
            </a:r>
            <a:endParaRPr lang="en-US" sz="12800" dirty="0"/>
          </a:p>
        </p:txBody>
      </p:sp>
      <p:sp>
        <p:nvSpPr>
          <p:cNvPr id="10" name="Text 4"/>
          <p:cNvSpPr txBox="1"/>
          <p:nvPr/>
        </p:nvSpPr>
        <p:spPr>
          <a:xfrm>
            <a:off x="1862899" y="11760200"/>
            <a:ext cx="3857049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40"/>
              </a:lnSpc>
              <a:buNone/>
            </a:pPr>
            <a:r>
              <a:rPr lang="en-US" sz="3200">
                <a:solidFill>
                  <a:srgbClr val="FFFFFF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presenter name</a:t>
            </a:r>
          </a:p>
        </p:txBody>
      </p:sp>
      <p:pic>
        <p:nvPicPr>
          <p:cNvPr id="11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1891" y="8051800"/>
            <a:ext cx="1524191" cy="1524000"/>
          </a:xfrm>
          <a:prstGeom prst="rect">
            <a:avLst/>
          </a:prstGeom>
        </p:spPr>
      </p:pic>
      <p:sp>
        <p:nvSpPr>
          <p:cNvPr id="12" name="Text 5"/>
          <p:cNvSpPr txBox="1"/>
          <p:nvPr/>
        </p:nvSpPr>
        <p:spPr>
          <a:xfrm>
            <a:off x="15817710" y="11836400"/>
            <a:ext cx="7248373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3840"/>
              </a:lnSpc>
              <a:buNone/>
            </a:pPr>
            <a:endParaRPr lang="en-US" sz="3200" dirty="0">
              <a:solidFill>
                <a:srgbClr val="243125">
                  <a:alpha val="100000"/>
                </a:srgbClr>
              </a:solidFill>
              <a:latin typeface="Roboto Regular" pitchFamily="34" charset="0"/>
              <a:ea typeface="Roboto Regular" pitchFamily="34" charset="-122"/>
              <a:cs typeface="Roboto Regular" pitchFamily="34" charset="-12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615160" cy="131376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258032" y="508000"/>
            <a:ext cx="7620953" cy="12700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58032" y="508000"/>
            <a:ext cx="7620953" cy="2984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2900962" y="762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2"/>
          <p:cNvSpPr/>
          <p:nvPr/>
        </p:nvSpPr>
        <p:spPr>
          <a:xfrm>
            <a:off x="22900962" y="762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hape 3"/>
          <p:cNvSpPr/>
          <p:nvPr/>
        </p:nvSpPr>
        <p:spPr>
          <a:xfrm>
            <a:off x="23167696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hape 4"/>
          <p:cNvSpPr/>
          <p:nvPr/>
        </p:nvSpPr>
        <p:spPr>
          <a:xfrm>
            <a:off x="23434429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58032" y="3746500"/>
            <a:ext cx="7620953" cy="2984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22900962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Shape 6"/>
          <p:cNvSpPr/>
          <p:nvPr/>
        </p:nvSpPr>
        <p:spPr>
          <a:xfrm>
            <a:off x="22900962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hape 7"/>
          <p:cNvSpPr/>
          <p:nvPr/>
        </p:nvSpPr>
        <p:spPr>
          <a:xfrm>
            <a:off x="23167696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Shape 8"/>
          <p:cNvSpPr/>
          <p:nvPr/>
        </p:nvSpPr>
        <p:spPr>
          <a:xfrm>
            <a:off x="23434429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4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8032" y="6985000"/>
            <a:ext cx="7620953" cy="29845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2900962" y="7239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Shape 10"/>
          <p:cNvSpPr/>
          <p:nvPr/>
        </p:nvSpPr>
        <p:spPr>
          <a:xfrm>
            <a:off x="22900962" y="7239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Shape 11"/>
          <p:cNvSpPr/>
          <p:nvPr/>
        </p:nvSpPr>
        <p:spPr>
          <a:xfrm>
            <a:off x="23167696" y="7239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Shape 12"/>
          <p:cNvSpPr/>
          <p:nvPr/>
        </p:nvSpPr>
        <p:spPr>
          <a:xfrm>
            <a:off x="23434429" y="7239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58032" y="10223500"/>
            <a:ext cx="7620953" cy="29845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22900962" y="10477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Shape 14"/>
          <p:cNvSpPr/>
          <p:nvPr/>
        </p:nvSpPr>
        <p:spPr>
          <a:xfrm>
            <a:off x="22900962" y="10477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Shape 15"/>
          <p:cNvSpPr/>
          <p:nvPr/>
        </p:nvSpPr>
        <p:spPr>
          <a:xfrm>
            <a:off x="23167696" y="10477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Shape 16"/>
          <p:cNvSpPr/>
          <p:nvPr/>
        </p:nvSpPr>
        <p:spPr>
          <a:xfrm>
            <a:off x="23434429" y="10477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24" name="Image 5" descr=" 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063" y="3746500"/>
            <a:ext cx="15241905" cy="946150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1320965" y="4559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Text 18"/>
          <p:cNvSpPr txBox="1"/>
          <p:nvPr/>
        </p:nvSpPr>
        <p:spPr>
          <a:xfrm>
            <a:off x="1320965" y="4559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Smart Travel Routes</a:t>
            </a:r>
          </a:p>
        </p:txBody>
      </p:sp>
      <p:sp>
        <p:nvSpPr>
          <p:cNvPr id="27" name="Text 19"/>
          <p:cNvSpPr txBox="1"/>
          <p:nvPr/>
        </p:nvSpPr>
        <p:spPr>
          <a:xfrm>
            <a:off x="1320965" y="5473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uses algorithms for optimized travel routes, real-time data, and comfort.</a:t>
            </a:r>
          </a:p>
        </p:txBody>
      </p:sp>
      <p:sp>
        <p:nvSpPr>
          <p:cNvPr id="28" name="Shape 20"/>
          <p:cNvSpPr/>
          <p:nvPr/>
        </p:nvSpPr>
        <p:spPr>
          <a:xfrm>
            <a:off x="1320965" y="8496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Text 21"/>
          <p:cNvSpPr txBox="1"/>
          <p:nvPr/>
        </p:nvSpPr>
        <p:spPr>
          <a:xfrm>
            <a:off x="1320965" y="8496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Travel Deal Alerts!</a:t>
            </a:r>
          </a:p>
        </p:txBody>
      </p:sp>
      <p:sp>
        <p:nvSpPr>
          <p:cNvPr id="30" name="Text 22"/>
          <p:cNvSpPr txBox="1"/>
          <p:nvPr/>
        </p:nvSpPr>
        <p:spPr>
          <a:xfrm>
            <a:off x="1320965" y="9410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uses real-time data to alert users on spontaneous travel deals.</a:t>
            </a:r>
          </a:p>
        </p:txBody>
      </p:sp>
      <p:sp>
        <p:nvSpPr>
          <p:cNvPr id="31" name="Shape 23"/>
          <p:cNvSpPr/>
          <p:nvPr/>
        </p:nvSpPr>
        <p:spPr>
          <a:xfrm>
            <a:off x="8840305" y="4559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Text 24"/>
          <p:cNvSpPr txBox="1"/>
          <p:nvPr/>
        </p:nvSpPr>
        <p:spPr>
          <a:xfrm>
            <a:off x="8840305" y="4559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Airline Choice Help</a:t>
            </a:r>
          </a:p>
        </p:txBody>
      </p:sp>
      <p:sp>
        <p:nvSpPr>
          <p:cNvPr id="33" name="Text 25"/>
          <p:cNvSpPr txBox="1"/>
          <p:nvPr/>
        </p:nvSpPr>
        <p:spPr>
          <a:xfrm>
            <a:off x="8840305" y="5473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helps users compare airlines by analyzing amenities and policies.</a:t>
            </a:r>
          </a:p>
        </p:txBody>
      </p:sp>
      <p:sp>
        <p:nvSpPr>
          <p:cNvPr id="34" name="Shape 26"/>
          <p:cNvSpPr/>
          <p:nvPr/>
        </p:nvSpPr>
        <p:spPr>
          <a:xfrm>
            <a:off x="8840305" y="8496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Text 27"/>
          <p:cNvSpPr txBox="1"/>
          <p:nvPr/>
        </p:nvSpPr>
        <p:spPr>
          <a:xfrm>
            <a:off x="8840305" y="8496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Easy Travel Search</a:t>
            </a:r>
          </a:p>
        </p:txBody>
      </p:sp>
      <p:sp>
        <p:nvSpPr>
          <p:cNvPr id="36" name="Text 28"/>
          <p:cNvSpPr txBox="1"/>
          <p:nvPr/>
        </p:nvSpPr>
        <p:spPr>
          <a:xfrm>
            <a:off x="8840305" y="9410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simplifies travel with an easy interface and smart filtering options.</a:t>
            </a:r>
          </a:p>
        </p:txBody>
      </p:sp>
      <p:sp>
        <p:nvSpPr>
          <p:cNvPr id="37" name="Text 29"/>
          <p:cNvSpPr txBox="1"/>
          <p:nvPr/>
        </p:nvSpPr>
        <p:spPr>
          <a:xfrm>
            <a:off x="508063" y="508000"/>
            <a:ext cx="14276584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FlightFinder Overview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5723623" cy="12584757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75184" y="0"/>
            <a:ext cx="15711864" cy="12584757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8063" y="0"/>
            <a:ext cx="11558445" cy="60960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016127" y="762000"/>
            <a:ext cx="10847156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Key Features of FlightFinder</a:t>
            </a:r>
          </a:p>
        </p:txBody>
      </p:sp>
      <p:sp>
        <p:nvSpPr>
          <p:cNvPr id="6" name="Shape 1"/>
          <p:cNvSpPr/>
          <p:nvPr/>
        </p:nvSpPr>
        <p:spPr>
          <a:xfrm>
            <a:off x="12320540" y="6350000"/>
            <a:ext cx="11558445" cy="6858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7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20540" y="6350000"/>
            <a:ext cx="5652206" cy="68580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12739692" y="7620000"/>
            <a:ext cx="4826603" cy="12319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Text 3"/>
          <p:cNvSpPr txBox="1"/>
          <p:nvPr/>
        </p:nvSpPr>
        <p:spPr>
          <a:xfrm>
            <a:off x="12663483" y="7620000"/>
            <a:ext cx="4979022" cy="6985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320"/>
              </a:lnSpc>
              <a:buNone/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Flight Change Alerts</a:t>
            </a:r>
          </a:p>
        </p:txBody>
      </p:sp>
      <p:sp>
        <p:nvSpPr>
          <p:cNvPr id="10" name="Text 4"/>
          <p:cNvSpPr txBox="1"/>
          <p:nvPr/>
        </p:nvSpPr>
        <p:spPr>
          <a:xfrm>
            <a:off x="12680418" y="8420100"/>
            <a:ext cx="4945151" cy="55033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60"/>
              </a:lnSpc>
              <a:buNone/>
            </a:pPr>
            <a:r>
              <a:rPr lang="en-US" sz="2800">
                <a:solidFill>
                  <a:srgbClr val="FFFFFF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FlightFinder's alerts keep travelers updated on price drops and flight changes.</a:t>
            </a:r>
          </a:p>
        </p:txBody>
      </p:sp>
      <p:pic>
        <p:nvPicPr>
          <p:cNvPr id="11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26777" y="6350000"/>
            <a:ext cx="5652206" cy="6858000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18645930" y="7620000"/>
            <a:ext cx="4826603" cy="12319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Text 6"/>
          <p:cNvSpPr txBox="1"/>
          <p:nvPr/>
        </p:nvSpPr>
        <p:spPr>
          <a:xfrm>
            <a:off x="18569721" y="7620000"/>
            <a:ext cx="4979022" cy="6985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320"/>
              </a:lnSpc>
              <a:buNone/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Travel Bundles Saving</a:t>
            </a:r>
          </a:p>
        </p:txBody>
      </p:sp>
      <p:sp>
        <p:nvSpPr>
          <p:cNvPr id="14" name="Text 7"/>
          <p:cNvSpPr txBox="1"/>
          <p:nvPr/>
        </p:nvSpPr>
        <p:spPr>
          <a:xfrm>
            <a:off x="18586656" y="8420100"/>
            <a:ext cx="4945151" cy="55033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60"/>
              </a:lnSpc>
              <a:buNone/>
            </a:pPr>
            <a:r>
              <a:rPr lang="en-US" sz="2800">
                <a:solidFill>
                  <a:srgbClr val="FFFFFF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offers bundled travel packages for hotels and rentals, streamlining planning.</a:t>
            </a:r>
          </a:p>
        </p:txBody>
      </p:sp>
      <p:pic>
        <p:nvPicPr>
          <p:cNvPr id="15" name="Image 5" descr=" 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20540" y="0"/>
            <a:ext cx="5652206" cy="6096000"/>
          </a:xfrm>
          <a:prstGeom prst="rect">
            <a:avLst/>
          </a:prstGeom>
        </p:spPr>
      </p:pic>
      <p:sp>
        <p:nvSpPr>
          <p:cNvPr id="16" name="Shape 8"/>
          <p:cNvSpPr/>
          <p:nvPr/>
        </p:nvSpPr>
        <p:spPr>
          <a:xfrm>
            <a:off x="12739692" y="889000"/>
            <a:ext cx="4826603" cy="12319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Text 9"/>
          <p:cNvSpPr txBox="1"/>
          <p:nvPr/>
        </p:nvSpPr>
        <p:spPr>
          <a:xfrm>
            <a:off x="12663483" y="889000"/>
            <a:ext cx="4979022" cy="6985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320"/>
              </a:lnSpc>
              <a:buNone/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Smart Search Tools</a:t>
            </a:r>
          </a:p>
        </p:txBody>
      </p:sp>
      <p:sp>
        <p:nvSpPr>
          <p:cNvPr id="18" name="Text 10"/>
          <p:cNvSpPr txBox="1"/>
          <p:nvPr/>
        </p:nvSpPr>
        <p:spPr>
          <a:xfrm>
            <a:off x="12680418" y="1689100"/>
            <a:ext cx="4945151" cy="55033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60"/>
              </a:lnSpc>
              <a:buNone/>
            </a:pPr>
            <a:r>
              <a:rPr lang="en-US" sz="2800">
                <a:solidFill>
                  <a:srgbClr val="FFFFFF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The platform offers advanced filters for non-stop flights and preferred airlines.</a:t>
            </a:r>
          </a:p>
        </p:txBody>
      </p:sp>
      <p:pic>
        <p:nvPicPr>
          <p:cNvPr id="19" name="Image 6" descr=" 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26777" y="0"/>
            <a:ext cx="5652206" cy="6096000"/>
          </a:xfrm>
          <a:prstGeom prst="rect">
            <a:avLst/>
          </a:prstGeom>
        </p:spPr>
      </p:pic>
      <p:sp>
        <p:nvSpPr>
          <p:cNvPr id="20" name="Shape 11"/>
          <p:cNvSpPr/>
          <p:nvPr/>
        </p:nvSpPr>
        <p:spPr>
          <a:xfrm>
            <a:off x="18645930" y="889000"/>
            <a:ext cx="4826603" cy="12319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Text 12"/>
          <p:cNvSpPr txBox="1"/>
          <p:nvPr/>
        </p:nvSpPr>
        <p:spPr>
          <a:xfrm>
            <a:off x="18569721" y="889000"/>
            <a:ext cx="4979022" cy="6985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320"/>
              </a:lnSpc>
              <a:buNone/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Airline Quality Insight</a:t>
            </a:r>
          </a:p>
        </p:txBody>
      </p:sp>
      <p:sp>
        <p:nvSpPr>
          <p:cNvPr id="22" name="Text 13"/>
          <p:cNvSpPr txBox="1"/>
          <p:nvPr/>
        </p:nvSpPr>
        <p:spPr>
          <a:xfrm>
            <a:off x="18586656" y="1689100"/>
            <a:ext cx="4945151" cy="55033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60"/>
              </a:lnSpc>
              <a:buNone/>
            </a:pPr>
            <a:r>
              <a:rPr lang="en-US" sz="2800">
                <a:solidFill>
                  <a:srgbClr val="FFFFFF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aggregates airline reviews, helping travelers choose the best service.</a:t>
            </a:r>
          </a:p>
        </p:txBody>
      </p:sp>
      <p:pic>
        <p:nvPicPr>
          <p:cNvPr id="23" name="Image 7" descr=" 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8063" y="6350000"/>
            <a:ext cx="11558445" cy="6858000"/>
          </a:xfrm>
          <a:prstGeom prst="rect">
            <a:avLst/>
          </a:prstGeom>
        </p:spPr>
      </p:pic>
      <p:sp>
        <p:nvSpPr>
          <p:cNvPr id="24" name="Shape 14"/>
          <p:cNvSpPr/>
          <p:nvPr/>
        </p:nvSpPr>
        <p:spPr>
          <a:xfrm>
            <a:off x="1320965" y="7620000"/>
            <a:ext cx="10161270" cy="12319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Text 15"/>
          <p:cNvSpPr txBox="1"/>
          <p:nvPr/>
        </p:nvSpPr>
        <p:spPr>
          <a:xfrm>
            <a:off x="1320965" y="7620000"/>
            <a:ext cx="10313689" cy="6985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320"/>
              </a:lnSpc>
              <a:buNone/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Airline Search Hub</a:t>
            </a:r>
          </a:p>
        </p:txBody>
      </p:sp>
      <p:sp>
        <p:nvSpPr>
          <p:cNvPr id="26" name="Text 16"/>
          <p:cNvSpPr txBox="1"/>
          <p:nvPr/>
        </p:nvSpPr>
        <p:spPr>
          <a:xfrm>
            <a:off x="1320965" y="8420100"/>
            <a:ext cx="10279818" cy="55033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60"/>
              </a:lnSpc>
              <a:buNone/>
            </a:pPr>
            <a:r>
              <a:rPr lang="en-US" sz="2800">
                <a:solidFill>
                  <a:srgbClr val="FFFFFF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lets you compare airfares easily by filtering options, ensuring the best choice.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3413" y="0"/>
            <a:ext cx="13253634" cy="131376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08063" y="3746500"/>
            <a:ext cx="23370921" cy="2984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063" y="3746500"/>
            <a:ext cx="7620953" cy="2984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150994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2"/>
          <p:cNvSpPr/>
          <p:nvPr/>
        </p:nvSpPr>
        <p:spPr>
          <a:xfrm>
            <a:off x="7150994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hape 3"/>
          <p:cNvSpPr/>
          <p:nvPr/>
        </p:nvSpPr>
        <p:spPr>
          <a:xfrm>
            <a:off x="7417727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hape 4"/>
          <p:cNvSpPr/>
          <p:nvPr/>
        </p:nvSpPr>
        <p:spPr>
          <a:xfrm>
            <a:off x="7684460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3048" y="3746500"/>
            <a:ext cx="7620953" cy="2984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5025977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Shape 6"/>
          <p:cNvSpPr/>
          <p:nvPr/>
        </p:nvSpPr>
        <p:spPr>
          <a:xfrm>
            <a:off x="15025977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hape 7"/>
          <p:cNvSpPr/>
          <p:nvPr/>
        </p:nvSpPr>
        <p:spPr>
          <a:xfrm>
            <a:off x="15292712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Shape 8"/>
          <p:cNvSpPr/>
          <p:nvPr/>
        </p:nvSpPr>
        <p:spPr>
          <a:xfrm>
            <a:off x="15559446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4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8032" y="3746500"/>
            <a:ext cx="7620953" cy="29845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2900962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Shape 10"/>
          <p:cNvSpPr/>
          <p:nvPr/>
        </p:nvSpPr>
        <p:spPr>
          <a:xfrm>
            <a:off x="22900962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Shape 11"/>
          <p:cNvSpPr/>
          <p:nvPr/>
        </p:nvSpPr>
        <p:spPr>
          <a:xfrm>
            <a:off x="23167696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Shape 12"/>
          <p:cNvSpPr/>
          <p:nvPr/>
        </p:nvSpPr>
        <p:spPr>
          <a:xfrm>
            <a:off x="23434429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063" y="6985000"/>
            <a:ext cx="23370921" cy="62230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1320965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Text 14"/>
          <p:cNvSpPr txBox="1"/>
          <p:nvPr/>
        </p:nvSpPr>
        <p:spPr>
          <a:xfrm>
            <a:off x="1320965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Flight Research Phase</a:t>
            </a:r>
          </a:p>
        </p:txBody>
      </p:sp>
      <p:sp>
        <p:nvSpPr>
          <p:cNvPr id="22" name="Text 15"/>
          <p:cNvSpPr txBox="1"/>
          <p:nvPr/>
        </p:nvSpPr>
        <p:spPr>
          <a:xfrm>
            <a:off x="1320965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Users start travel by researching destinations, flight prices, and airlines.</a:t>
            </a:r>
          </a:p>
        </p:txBody>
      </p:sp>
      <p:sp>
        <p:nvSpPr>
          <p:cNvPr id="23" name="Shape 16"/>
          <p:cNvSpPr/>
          <p:nvPr/>
        </p:nvSpPr>
        <p:spPr>
          <a:xfrm>
            <a:off x="17350369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Text 17"/>
          <p:cNvSpPr txBox="1"/>
          <p:nvPr/>
        </p:nvSpPr>
        <p:spPr>
          <a:xfrm>
            <a:off x="17350369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Post-Booking Care</a:t>
            </a:r>
          </a:p>
        </p:txBody>
      </p:sp>
      <p:sp>
        <p:nvSpPr>
          <p:cNvPr id="25" name="Text 18"/>
          <p:cNvSpPr txBox="1"/>
          <p:nvPr/>
        </p:nvSpPr>
        <p:spPr>
          <a:xfrm>
            <a:off x="17350369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Track flights post-booking for updates and real-time alerts for a seamless travel experience.</a:t>
            </a:r>
          </a:p>
        </p:txBody>
      </p:sp>
      <p:sp>
        <p:nvSpPr>
          <p:cNvPr id="26" name="Shape 19"/>
          <p:cNvSpPr/>
          <p:nvPr/>
        </p:nvSpPr>
        <p:spPr>
          <a:xfrm>
            <a:off x="9335667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Text 20"/>
          <p:cNvSpPr txBox="1"/>
          <p:nvPr/>
        </p:nvSpPr>
        <p:spPr>
          <a:xfrm>
            <a:off x="9335667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Flight Options Review</a:t>
            </a:r>
          </a:p>
        </p:txBody>
      </p:sp>
      <p:sp>
        <p:nvSpPr>
          <p:cNvPr id="28" name="Text 21"/>
          <p:cNvSpPr txBox="1"/>
          <p:nvPr/>
        </p:nvSpPr>
        <p:spPr>
          <a:xfrm>
            <a:off x="9335667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Users analyze shortlisted flights by checking baggage, seats, and cancellation policies.</a:t>
            </a:r>
          </a:p>
        </p:txBody>
      </p:sp>
      <p:sp>
        <p:nvSpPr>
          <p:cNvPr id="29" name="Text 22"/>
          <p:cNvSpPr txBox="1"/>
          <p:nvPr/>
        </p:nvSpPr>
        <p:spPr>
          <a:xfrm>
            <a:off x="508063" y="508000"/>
            <a:ext cx="15546743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User Journey: A Real-World Scenario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615160" cy="131376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258032" y="508000"/>
            <a:ext cx="7620953" cy="12700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58032" y="508000"/>
            <a:ext cx="7620953" cy="2984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2900962" y="762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2"/>
          <p:cNvSpPr/>
          <p:nvPr/>
        </p:nvSpPr>
        <p:spPr>
          <a:xfrm>
            <a:off x="22900962" y="762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hape 3"/>
          <p:cNvSpPr/>
          <p:nvPr/>
        </p:nvSpPr>
        <p:spPr>
          <a:xfrm>
            <a:off x="23167696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hape 4"/>
          <p:cNvSpPr/>
          <p:nvPr/>
        </p:nvSpPr>
        <p:spPr>
          <a:xfrm>
            <a:off x="23434429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58032" y="3746500"/>
            <a:ext cx="7620953" cy="2984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22900962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Shape 6"/>
          <p:cNvSpPr/>
          <p:nvPr/>
        </p:nvSpPr>
        <p:spPr>
          <a:xfrm>
            <a:off x="22900962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hape 7"/>
          <p:cNvSpPr/>
          <p:nvPr/>
        </p:nvSpPr>
        <p:spPr>
          <a:xfrm>
            <a:off x="23167696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Shape 8"/>
          <p:cNvSpPr/>
          <p:nvPr/>
        </p:nvSpPr>
        <p:spPr>
          <a:xfrm>
            <a:off x="23434429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4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8032" y="6985000"/>
            <a:ext cx="7620953" cy="29845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2900962" y="7239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Shape 10"/>
          <p:cNvSpPr/>
          <p:nvPr/>
        </p:nvSpPr>
        <p:spPr>
          <a:xfrm>
            <a:off x="22900962" y="7239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Shape 11"/>
          <p:cNvSpPr/>
          <p:nvPr/>
        </p:nvSpPr>
        <p:spPr>
          <a:xfrm>
            <a:off x="23167696" y="7239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Shape 12"/>
          <p:cNvSpPr/>
          <p:nvPr/>
        </p:nvSpPr>
        <p:spPr>
          <a:xfrm>
            <a:off x="23434429" y="7239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58032" y="10223500"/>
            <a:ext cx="7620953" cy="29845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22900962" y="10477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Shape 14"/>
          <p:cNvSpPr/>
          <p:nvPr/>
        </p:nvSpPr>
        <p:spPr>
          <a:xfrm>
            <a:off x="22900962" y="10477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Shape 15"/>
          <p:cNvSpPr/>
          <p:nvPr/>
        </p:nvSpPr>
        <p:spPr>
          <a:xfrm>
            <a:off x="23167696" y="10477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Shape 16"/>
          <p:cNvSpPr/>
          <p:nvPr/>
        </p:nvSpPr>
        <p:spPr>
          <a:xfrm>
            <a:off x="23434429" y="10477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24" name="Image 5" descr=" 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063" y="3746500"/>
            <a:ext cx="15241905" cy="946150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1320965" y="4559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Text 18"/>
          <p:cNvSpPr txBox="1"/>
          <p:nvPr/>
        </p:nvSpPr>
        <p:spPr>
          <a:xfrm>
            <a:off x="1320965" y="4559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Flight Compare Pro</a:t>
            </a:r>
          </a:p>
        </p:txBody>
      </p:sp>
      <p:sp>
        <p:nvSpPr>
          <p:cNvPr id="27" name="Text 19"/>
          <p:cNvSpPr txBox="1"/>
          <p:nvPr/>
        </p:nvSpPr>
        <p:spPr>
          <a:xfrm>
            <a:off x="1320965" y="5473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provides a convenient search tool to compare flight times, prices, and routes.</a:t>
            </a:r>
          </a:p>
        </p:txBody>
      </p:sp>
      <p:sp>
        <p:nvSpPr>
          <p:cNvPr id="28" name="Shape 20"/>
          <p:cNvSpPr/>
          <p:nvPr/>
        </p:nvSpPr>
        <p:spPr>
          <a:xfrm>
            <a:off x="1320965" y="8496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Text 21"/>
          <p:cNvSpPr txBox="1"/>
          <p:nvPr/>
        </p:nvSpPr>
        <p:spPr>
          <a:xfrm>
            <a:off x="1320965" y="8496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Flight Data Integration</a:t>
            </a:r>
          </a:p>
        </p:txBody>
      </p:sp>
      <p:sp>
        <p:nvSpPr>
          <p:cNvPr id="30" name="Text 22"/>
          <p:cNvSpPr txBox="1"/>
          <p:nvPr/>
        </p:nvSpPr>
        <p:spPr>
          <a:xfrm>
            <a:off x="1320965" y="9410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The platform offers real-time data on flights, ensuring accurate pricing and schedules.</a:t>
            </a:r>
          </a:p>
        </p:txBody>
      </p:sp>
      <p:sp>
        <p:nvSpPr>
          <p:cNvPr id="31" name="Shape 23"/>
          <p:cNvSpPr/>
          <p:nvPr/>
        </p:nvSpPr>
        <p:spPr>
          <a:xfrm>
            <a:off x="8840305" y="4559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Text 24"/>
          <p:cNvSpPr txBox="1"/>
          <p:nvPr/>
        </p:nvSpPr>
        <p:spPr>
          <a:xfrm>
            <a:off x="8840305" y="4559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Smart Travel Solutions</a:t>
            </a:r>
          </a:p>
        </p:txBody>
      </p:sp>
      <p:sp>
        <p:nvSpPr>
          <p:cNvPr id="33" name="Text 25"/>
          <p:cNvSpPr txBox="1"/>
          <p:nvPr/>
        </p:nvSpPr>
        <p:spPr>
          <a:xfrm>
            <a:off x="8840305" y="5473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utilizes advanced algorithms for personalized flight suggestions.</a:t>
            </a:r>
          </a:p>
        </p:txBody>
      </p:sp>
      <p:sp>
        <p:nvSpPr>
          <p:cNvPr id="34" name="Shape 26"/>
          <p:cNvSpPr/>
          <p:nvPr/>
        </p:nvSpPr>
        <p:spPr>
          <a:xfrm>
            <a:off x="8840305" y="8496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Text 27"/>
          <p:cNvSpPr txBox="1"/>
          <p:nvPr/>
        </p:nvSpPr>
        <p:spPr>
          <a:xfrm>
            <a:off x="8840305" y="8496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Easy Booking UI</a:t>
            </a:r>
          </a:p>
        </p:txBody>
      </p:sp>
      <p:sp>
        <p:nvSpPr>
          <p:cNvPr id="36" name="Text 28"/>
          <p:cNvSpPr txBox="1"/>
          <p:nvPr/>
        </p:nvSpPr>
        <p:spPr>
          <a:xfrm>
            <a:off x="8840305" y="9410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makes booking flights easy with intuitive tools for easy selections and alerts.</a:t>
            </a:r>
          </a:p>
        </p:txBody>
      </p:sp>
      <p:sp>
        <p:nvSpPr>
          <p:cNvPr id="37" name="Text 29"/>
          <p:cNvSpPr txBox="1"/>
          <p:nvPr/>
        </p:nvSpPr>
        <p:spPr>
          <a:xfrm>
            <a:off x="508063" y="508000"/>
            <a:ext cx="14276584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Technical Architecture Explained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615160" cy="131376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258032" y="508000"/>
            <a:ext cx="7620953" cy="12700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58032" y="508000"/>
            <a:ext cx="7620953" cy="2984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2900962" y="762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2"/>
          <p:cNvSpPr/>
          <p:nvPr/>
        </p:nvSpPr>
        <p:spPr>
          <a:xfrm>
            <a:off x="22900962" y="762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hape 3"/>
          <p:cNvSpPr/>
          <p:nvPr/>
        </p:nvSpPr>
        <p:spPr>
          <a:xfrm>
            <a:off x="23167696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hape 4"/>
          <p:cNvSpPr/>
          <p:nvPr/>
        </p:nvSpPr>
        <p:spPr>
          <a:xfrm>
            <a:off x="23434429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58032" y="3746500"/>
            <a:ext cx="7620953" cy="2984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22900962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Shape 6"/>
          <p:cNvSpPr/>
          <p:nvPr/>
        </p:nvSpPr>
        <p:spPr>
          <a:xfrm>
            <a:off x="22900962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hape 7"/>
          <p:cNvSpPr/>
          <p:nvPr/>
        </p:nvSpPr>
        <p:spPr>
          <a:xfrm>
            <a:off x="23167696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Shape 8"/>
          <p:cNvSpPr/>
          <p:nvPr/>
        </p:nvSpPr>
        <p:spPr>
          <a:xfrm>
            <a:off x="23434429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4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8032" y="6985000"/>
            <a:ext cx="7620953" cy="29845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2900962" y="7239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Shape 10"/>
          <p:cNvSpPr/>
          <p:nvPr/>
        </p:nvSpPr>
        <p:spPr>
          <a:xfrm>
            <a:off x="22900962" y="7239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Shape 11"/>
          <p:cNvSpPr/>
          <p:nvPr/>
        </p:nvSpPr>
        <p:spPr>
          <a:xfrm>
            <a:off x="23167696" y="7239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Shape 12"/>
          <p:cNvSpPr/>
          <p:nvPr/>
        </p:nvSpPr>
        <p:spPr>
          <a:xfrm>
            <a:off x="23434429" y="7239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58032" y="10223500"/>
            <a:ext cx="7620953" cy="29845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22900962" y="10477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Shape 14"/>
          <p:cNvSpPr/>
          <p:nvPr/>
        </p:nvSpPr>
        <p:spPr>
          <a:xfrm>
            <a:off x="22900962" y="10477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Shape 15"/>
          <p:cNvSpPr/>
          <p:nvPr/>
        </p:nvSpPr>
        <p:spPr>
          <a:xfrm>
            <a:off x="23167696" y="10477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Shape 16"/>
          <p:cNvSpPr/>
          <p:nvPr/>
        </p:nvSpPr>
        <p:spPr>
          <a:xfrm>
            <a:off x="23434429" y="10477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24" name="Image 5" descr=" 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063" y="3746500"/>
            <a:ext cx="15241905" cy="946150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1320965" y="4559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Text 18"/>
          <p:cNvSpPr txBox="1"/>
          <p:nvPr/>
        </p:nvSpPr>
        <p:spPr>
          <a:xfrm>
            <a:off x="1320965" y="4559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Boosting User Engagement</a:t>
            </a:r>
          </a:p>
        </p:txBody>
      </p:sp>
      <p:sp>
        <p:nvSpPr>
          <p:cNvPr id="27" name="Text 19"/>
          <p:cNvSpPr txBox="1"/>
          <p:nvPr/>
        </p:nvSpPr>
        <p:spPr>
          <a:xfrm>
            <a:off x="1320965" y="5473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uses React's virtual DOM for a fast, responsive UI, enabling quick flight access.</a:t>
            </a:r>
          </a:p>
        </p:txBody>
      </p:sp>
      <p:sp>
        <p:nvSpPr>
          <p:cNvPr id="28" name="Shape 20"/>
          <p:cNvSpPr/>
          <p:nvPr/>
        </p:nvSpPr>
        <p:spPr>
          <a:xfrm>
            <a:off x="1320965" y="8496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Text 21"/>
          <p:cNvSpPr txBox="1"/>
          <p:nvPr/>
        </p:nvSpPr>
        <p:spPr>
          <a:xfrm>
            <a:off x="1320965" y="8496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Scalable FlightFinder</a:t>
            </a:r>
          </a:p>
        </p:txBody>
      </p:sp>
      <p:sp>
        <p:nvSpPr>
          <p:cNvPr id="30" name="Text 22"/>
          <p:cNvSpPr txBox="1"/>
          <p:nvPr/>
        </p:nvSpPr>
        <p:spPr>
          <a:xfrm>
            <a:off x="1320965" y="9410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FlightFinder's flexible architecture supports scalable growth and easy feature updates.</a:t>
            </a:r>
          </a:p>
        </p:txBody>
      </p:sp>
      <p:sp>
        <p:nvSpPr>
          <p:cNvPr id="31" name="Shape 23"/>
          <p:cNvSpPr/>
          <p:nvPr/>
        </p:nvSpPr>
        <p:spPr>
          <a:xfrm>
            <a:off x="8840305" y="4559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Text 24"/>
          <p:cNvSpPr txBox="1"/>
          <p:nvPr/>
        </p:nvSpPr>
        <p:spPr>
          <a:xfrm>
            <a:off x="8840305" y="4559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Flight Search Boost</a:t>
            </a:r>
          </a:p>
        </p:txBody>
      </p:sp>
      <p:sp>
        <p:nvSpPr>
          <p:cNvPr id="33" name="Text 25"/>
          <p:cNvSpPr txBox="1"/>
          <p:nvPr/>
        </p:nvSpPr>
        <p:spPr>
          <a:xfrm>
            <a:off x="8840305" y="5473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leverages React's ecosystem for enhanced navigation, data management, and design.</a:t>
            </a:r>
          </a:p>
        </p:txBody>
      </p:sp>
      <p:sp>
        <p:nvSpPr>
          <p:cNvPr id="34" name="Shape 26"/>
          <p:cNvSpPr/>
          <p:nvPr/>
        </p:nvSpPr>
        <p:spPr>
          <a:xfrm>
            <a:off x="8840305" y="84963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Text 27"/>
          <p:cNvSpPr txBox="1"/>
          <p:nvPr/>
        </p:nvSpPr>
        <p:spPr>
          <a:xfrm>
            <a:off x="8840305" y="84963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Access for All Users</a:t>
            </a:r>
          </a:p>
        </p:txBody>
      </p:sp>
      <p:sp>
        <p:nvSpPr>
          <p:cNvPr id="36" name="Text 28"/>
          <p:cNvSpPr txBox="1"/>
          <p:nvPr/>
        </p:nvSpPr>
        <p:spPr>
          <a:xfrm>
            <a:off x="8840305" y="94107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uses best web practices, ensuring accessibility for all users.</a:t>
            </a:r>
          </a:p>
        </p:txBody>
      </p:sp>
      <p:sp>
        <p:nvSpPr>
          <p:cNvPr id="37" name="Text 29"/>
          <p:cNvSpPr txBox="1"/>
          <p:nvPr/>
        </p:nvSpPr>
        <p:spPr>
          <a:xfrm>
            <a:off x="508063" y="508000"/>
            <a:ext cx="14276584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Frontend Built with React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5723623" cy="13137683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75184" y="0"/>
            <a:ext cx="15711864" cy="13137683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8063" y="3302000"/>
            <a:ext cx="7620953" cy="4826000"/>
          </a:xfrm>
          <a:prstGeom prst="rect">
            <a:avLst/>
          </a:prstGeom>
        </p:spPr>
      </p:pic>
      <p:pic>
        <p:nvPicPr>
          <p:cNvPr id="5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1289" y="3505200"/>
            <a:ext cx="7214502" cy="177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206651" y="3981450"/>
            <a:ext cx="2171971" cy="1054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6480"/>
              </a:lnSpc>
              <a:buNone/>
            </a:pPr>
            <a:r>
              <a:rPr lang="en-US" sz="5400">
                <a:solidFill>
                  <a:srgbClr val="000000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STEP 1</a:t>
            </a:r>
            <a:endParaRPr lang="en-US" sz="5400"/>
          </a:p>
        </p:txBody>
      </p:sp>
      <p:sp>
        <p:nvSpPr>
          <p:cNvPr id="7" name="Shape 1"/>
          <p:cNvSpPr/>
          <p:nvPr/>
        </p:nvSpPr>
        <p:spPr>
          <a:xfrm>
            <a:off x="6592124" y="429895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hape 2"/>
          <p:cNvSpPr/>
          <p:nvPr/>
        </p:nvSpPr>
        <p:spPr>
          <a:xfrm>
            <a:off x="6592124" y="429895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Shape 3"/>
          <p:cNvSpPr/>
          <p:nvPr/>
        </p:nvSpPr>
        <p:spPr>
          <a:xfrm>
            <a:off x="6858857" y="429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Shape 4"/>
          <p:cNvSpPr/>
          <p:nvPr/>
        </p:nvSpPr>
        <p:spPr>
          <a:xfrm>
            <a:off x="7125591" y="429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Shape 5"/>
          <p:cNvSpPr/>
          <p:nvPr/>
        </p:nvSpPr>
        <p:spPr>
          <a:xfrm>
            <a:off x="711289" y="5537200"/>
            <a:ext cx="7214502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Text 6"/>
          <p:cNvSpPr txBox="1"/>
          <p:nvPr/>
        </p:nvSpPr>
        <p:spPr>
          <a:xfrm>
            <a:off x="626612" y="5537200"/>
            <a:ext cx="7383856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Real-Time Flight Data Hub</a:t>
            </a:r>
          </a:p>
        </p:txBody>
      </p:sp>
      <p:sp>
        <p:nvSpPr>
          <p:cNvPr id="13" name="Text 7"/>
          <p:cNvSpPr txBox="1"/>
          <p:nvPr/>
        </p:nvSpPr>
        <p:spPr>
          <a:xfrm>
            <a:off x="643547" y="6451600"/>
            <a:ext cx="7349985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Backend system aggregates real-time flight data from airlines.</a:t>
            </a:r>
          </a:p>
        </p:txBody>
      </p:sp>
      <p:pic>
        <p:nvPicPr>
          <p:cNvPr id="14" name="Image 4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3048" y="3302000"/>
            <a:ext cx="7620953" cy="4826000"/>
          </a:xfrm>
          <a:prstGeom prst="rect">
            <a:avLst/>
          </a:prstGeom>
        </p:spPr>
      </p:pic>
      <p:pic>
        <p:nvPicPr>
          <p:cNvPr id="15" name="Image 5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86273" y="3505200"/>
            <a:ext cx="7214502" cy="17780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081635" y="3981450"/>
            <a:ext cx="2273584" cy="1054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6480"/>
              </a:lnSpc>
              <a:buNone/>
            </a:pPr>
            <a:r>
              <a:rPr lang="en-US" sz="5400">
                <a:solidFill>
                  <a:srgbClr val="000000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STEP 2</a:t>
            </a:r>
            <a:endParaRPr lang="en-US" sz="5400"/>
          </a:p>
        </p:txBody>
      </p:sp>
      <p:sp>
        <p:nvSpPr>
          <p:cNvPr id="17" name="Shape 9"/>
          <p:cNvSpPr/>
          <p:nvPr/>
        </p:nvSpPr>
        <p:spPr>
          <a:xfrm>
            <a:off x="14467108" y="429895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Shape 10"/>
          <p:cNvSpPr/>
          <p:nvPr/>
        </p:nvSpPr>
        <p:spPr>
          <a:xfrm>
            <a:off x="14467108" y="429895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Shape 11"/>
          <p:cNvSpPr/>
          <p:nvPr/>
        </p:nvSpPr>
        <p:spPr>
          <a:xfrm>
            <a:off x="14733842" y="429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Shape 12"/>
          <p:cNvSpPr/>
          <p:nvPr/>
        </p:nvSpPr>
        <p:spPr>
          <a:xfrm>
            <a:off x="15000574" y="429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Shape 13"/>
          <p:cNvSpPr/>
          <p:nvPr/>
        </p:nvSpPr>
        <p:spPr>
          <a:xfrm>
            <a:off x="8586273" y="5537200"/>
            <a:ext cx="7214502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Text 14"/>
          <p:cNvSpPr txBox="1"/>
          <p:nvPr/>
        </p:nvSpPr>
        <p:spPr>
          <a:xfrm>
            <a:off x="8501596" y="5537200"/>
            <a:ext cx="7383856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00"/>
              </a:lnSpc>
              <a:buNone/>
            </a:pPr>
            <a:r>
              <a:rPr lang="en-US" sz="4000" dirty="0" smtClean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Easy</a:t>
            </a:r>
            <a:r>
              <a:rPr lang="en-US" sz="4000" dirty="0" smtClean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 </a:t>
            </a:r>
            <a:r>
              <a:rPr lang="en-US" sz="4000" dirty="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for Custom Travel Tips</a:t>
            </a:r>
          </a:p>
        </p:txBody>
      </p:sp>
      <p:sp>
        <p:nvSpPr>
          <p:cNvPr id="23" name="Text 15"/>
          <p:cNvSpPr txBox="1"/>
          <p:nvPr/>
        </p:nvSpPr>
        <p:spPr>
          <a:xfrm>
            <a:off x="8518531" y="6451600"/>
            <a:ext cx="7349985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FlightFinder uses algorithms to personalize travel options.</a:t>
            </a:r>
          </a:p>
        </p:txBody>
      </p:sp>
      <p:pic>
        <p:nvPicPr>
          <p:cNvPr id="24" name="Image 6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58032" y="3302000"/>
            <a:ext cx="7620953" cy="4826000"/>
          </a:xfrm>
          <a:prstGeom prst="rect">
            <a:avLst/>
          </a:prstGeom>
        </p:spPr>
      </p:pic>
      <p:pic>
        <p:nvPicPr>
          <p:cNvPr id="25" name="Image 7" descr=" 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61257" y="3505200"/>
            <a:ext cx="7214502" cy="177800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16956619" y="3981450"/>
            <a:ext cx="2273584" cy="1054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6480"/>
              </a:lnSpc>
              <a:buNone/>
            </a:pPr>
            <a:r>
              <a:rPr lang="en-US" sz="5400">
                <a:solidFill>
                  <a:srgbClr val="000000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STEP 3</a:t>
            </a:r>
            <a:endParaRPr lang="en-US" sz="5400"/>
          </a:p>
        </p:txBody>
      </p:sp>
      <p:sp>
        <p:nvSpPr>
          <p:cNvPr id="27" name="Shape 17"/>
          <p:cNvSpPr/>
          <p:nvPr/>
        </p:nvSpPr>
        <p:spPr>
          <a:xfrm>
            <a:off x="22342092" y="429895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Shape 18"/>
          <p:cNvSpPr/>
          <p:nvPr/>
        </p:nvSpPr>
        <p:spPr>
          <a:xfrm>
            <a:off x="22342092" y="429895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Shape 19"/>
          <p:cNvSpPr/>
          <p:nvPr/>
        </p:nvSpPr>
        <p:spPr>
          <a:xfrm>
            <a:off x="22608826" y="429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Shape 20"/>
          <p:cNvSpPr/>
          <p:nvPr/>
        </p:nvSpPr>
        <p:spPr>
          <a:xfrm>
            <a:off x="22875559" y="429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Shape 21"/>
          <p:cNvSpPr/>
          <p:nvPr/>
        </p:nvSpPr>
        <p:spPr>
          <a:xfrm>
            <a:off x="16461257" y="5537200"/>
            <a:ext cx="7214502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Text 22"/>
          <p:cNvSpPr txBox="1"/>
          <p:nvPr/>
        </p:nvSpPr>
        <p:spPr>
          <a:xfrm>
            <a:off x="16376580" y="5537200"/>
            <a:ext cx="7383856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Data Security in Transactions</a:t>
            </a:r>
          </a:p>
        </p:txBody>
      </p:sp>
      <p:sp>
        <p:nvSpPr>
          <p:cNvPr id="33" name="Text 23"/>
          <p:cNvSpPr txBox="1"/>
          <p:nvPr/>
        </p:nvSpPr>
        <p:spPr>
          <a:xfrm>
            <a:off x="16393516" y="6451600"/>
            <a:ext cx="7349985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Secure database protects user data and builds trust.</a:t>
            </a:r>
          </a:p>
        </p:txBody>
      </p:sp>
      <p:sp>
        <p:nvSpPr>
          <p:cNvPr id="34" name="Shape 24"/>
          <p:cNvSpPr/>
          <p:nvPr/>
        </p:nvSpPr>
        <p:spPr>
          <a:xfrm>
            <a:off x="508063" y="8382000"/>
            <a:ext cx="23370921" cy="4826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35" name="Image 8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8063" y="8382000"/>
            <a:ext cx="7620953" cy="4826000"/>
          </a:xfrm>
          <a:prstGeom prst="rect">
            <a:avLst/>
          </a:prstGeom>
        </p:spPr>
      </p:pic>
      <p:pic>
        <p:nvPicPr>
          <p:cNvPr id="36" name="Image 9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1289" y="8585200"/>
            <a:ext cx="7214502" cy="1778000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1206651" y="9061450"/>
            <a:ext cx="2273584" cy="1054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6480"/>
              </a:lnSpc>
              <a:buNone/>
            </a:pPr>
            <a:r>
              <a:rPr lang="en-US" sz="5400">
                <a:solidFill>
                  <a:srgbClr val="000000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STEP 4</a:t>
            </a:r>
            <a:endParaRPr lang="en-US" sz="5400"/>
          </a:p>
        </p:txBody>
      </p:sp>
      <p:sp>
        <p:nvSpPr>
          <p:cNvPr id="38" name="Shape 26"/>
          <p:cNvSpPr/>
          <p:nvPr/>
        </p:nvSpPr>
        <p:spPr>
          <a:xfrm>
            <a:off x="6592124" y="937895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Shape 27"/>
          <p:cNvSpPr/>
          <p:nvPr/>
        </p:nvSpPr>
        <p:spPr>
          <a:xfrm>
            <a:off x="6592124" y="937895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Shape 28"/>
          <p:cNvSpPr/>
          <p:nvPr/>
        </p:nvSpPr>
        <p:spPr>
          <a:xfrm>
            <a:off x="6858857" y="937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Shape 29"/>
          <p:cNvSpPr/>
          <p:nvPr/>
        </p:nvSpPr>
        <p:spPr>
          <a:xfrm>
            <a:off x="7125591" y="937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Shape 30"/>
          <p:cNvSpPr/>
          <p:nvPr/>
        </p:nvSpPr>
        <p:spPr>
          <a:xfrm>
            <a:off x="711289" y="10617200"/>
            <a:ext cx="7214502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Text 31"/>
          <p:cNvSpPr txBox="1"/>
          <p:nvPr/>
        </p:nvSpPr>
        <p:spPr>
          <a:xfrm>
            <a:off x="626612" y="10617200"/>
            <a:ext cx="7383856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Third-Party Travel Integration</a:t>
            </a:r>
          </a:p>
        </p:txBody>
      </p:sp>
      <p:sp>
        <p:nvSpPr>
          <p:cNvPr id="44" name="Text 32"/>
          <p:cNvSpPr txBox="1"/>
          <p:nvPr/>
        </p:nvSpPr>
        <p:spPr>
          <a:xfrm>
            <a:off x="643547" y="11531600"/>
            <a:ext cx="7349985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Backend integrates hotels, rentals, and insurance for travel.</a:t>
            </a:r>
          </a:p>
        </p:txBody>
      </p:sp>
      <p:pic>
        <p:nvPicPr>
          <p:cNvPr id="45" name="Image 10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3048" y="8382000"/>
            <a:ext cx="7620953" cy="4826000"/>
          </a:xfrm>
          <a:prstGeom prst="rect">
            <a:avLst/>
          </a:prstGeom>
        </p:spPr>
      </p:pic>
      <p:pic>
        <p:nvPicPr>
          <p:cNvPr id="46" name="Image 11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86273" y="8585200"/>
            <a:ext cx="7214502" cy="1778000"/>
          </a:xfrm>
          <a:prstGeom prst="rect">
            <a:avLst/>
          </a:prstGeom>
        </p:spPr>
      </p:pic>
      <p:sp>
        <p:nvSpPr>
          <p:cNvPr id="47" name="Text 33"/>
          <p:cNvSpPr/>
          <p:nvPr/>
        </p:nvSpPr>
        <p:spPr>
          <a:xfrm>
            <a:off x="9081635" y="9061450"/>
            <a:ext cx="2273584" cy="1054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6480"/>
              </a:lnSpc>
              <a:buNone/>
            </a:pPr>
            <a:r>
              <a:rPr lang="en-US" sz="5400">
                <a:solidFill>
                  <a:srgbClr val="000000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STEP 5</a:t>
            </a:r>
            <a:endParaRPr lang="en-US" sz="5400"/>
          </a:p>
        </p:txBody>
      </p:sp>
      <p:sp>
        <p:nvSpPr>
          <p:cNvPr id="48" name="Shape 34"/>
          <p:cNvSpPr/>
          <p:nvPr/>
        </p:nvSpPr>
        <p:spPr>
          <a:xfrm>
            <a:off x="14467108" y="937895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9" name="Shape 35"/>
          <p:cNvSpPr/>
          <p:nvPr/>
        </p:nvSpPr>
        <p:spPr>
          <a:xfrm>
            <a:off x="14467108" y="937895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0" name="Shape 36"/>
          <p:cNvSpPr/>
          <p:nvPr/>
        </p:nvSpPr>
        <p:spPr>
          <a:xfrm>
            <a:off x="14733842" y="937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1" name="Shape 37"/>
          <p:cNvSpPr/>
          <p:nvPr/>
        </p:nvSpPr>
        <p:spPr>
          <a:xfrm>
            <a:off x="15000574" y="937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Shape 38"/>
          <p:cNvSpPr/>
          <p:nvPr/>
        </p:nvSpPr>
        <p:spPr>
          <a:xfrm>
            <a:off x="8586273" y="10617200"/>
            <a:ext cx="7214502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3" name="Text 39"/>
          <p:cNvSpPr txBox="1"/>
          <p:nvPr/>
        </p:nvSpPr>
        <p:spPr>
          <a:xfrm>
            <a:off x="8501596" y="10617200"/>
            <a:ext cx="7383856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Real-Time System Analytics</a:t>
            </a:r>
          </a:p>
        </p:txBody>
      </p:sp>
      <p:sp>
        <p:nvSpPr>
          <p:cNvPr id="54" name="Text 40"/>
          <p:cNvSpPr txBox="1"/>
          <p:nvPr/>
        </p:nvSpPr>
        <p:spPr>
          <a:xfrm>
            <a:off x="8518531" y="11531600"/>
            <a:ext cx="7349985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Analytics enhance efficiency, trends, satisfaction, and retention.</a:t>
            </a:r>
          </a:p>
        </p:txBody>
      </p:sp>
      <p:pic>
        <p:nvPicPr>
          <p:cNvPr id="55" name="Image 1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58032" y="8382000"/>
            <a:ext cx="7620953" cy="4826000"/>
          </a:xfrm>
          <a:prstGeom prst="rect">
            <a:avLst/>
          </a:prstGeom>
        </p:spPr>
      </p:pic>
      <p:pic>
        <p:nvPicPr>
          <p:cNvPr id="56" name="Image 13" descr=" 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61257" y="8585200"/>
            <a:ext cx="7214502" cy="1778000"/>
          </a:xfrm>
          <a:prstGeom prst="rect">
            <a:avLst/>
          </a:prstGeom>
        </p:spPr>
      </p:pic>
      <p:sp>
        <p:nvSpPr>
          <p:cNvPr id="57" name="Text 41"/>
          <p:cNvSpPr/>
          <p:nvPr/>
        </p:nvSpPr>
        <p:spPr>
          <a:xfrm>
            <a:off x="16956619" y="9061450"/>
            <a:ext cx="2298987" cy="1054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6480"/>
              </a:lnSpc>
              <a:buNone/>
            </a:pPr>
            <a:r>
              <a:rPr lang="en-US" sz="5400">
                <a:solidFill>
                  <a:srgbClr val="000000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STEP 6</a:t>
            </a:r>
            <a:endParaRPr lang="en-US" sz="5400"/>
          </a:p>
        </p:txBody>
      </p:sp>
      <p:sp>
        <p:nvSpPr>
          <p:cNvPr id="58" name="Shape 42"/>
          <p:cNvSpPr/>
          <p:nvPr/>
        </p:nvSpPr>
        <p:spPr>
          <a:xfrm>
            <a:off x="22342092" y="937895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9" name="Shape 43"/>
          <p:cNvSpPr/>
          <p:nvPr/>
        </p:nvSpPr>
        <p:spPr>
          <a:xfrm>
            <a:off x="22342092" y="937895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0" name="Shape 44"/>
          <p:cNvSpPr/>
          <p:nvPr/>
        </p:nvSpPr>
        <p:spPr>
          <a:xfrm>
            <a:off x="22608826" y="937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1" name="Shape 45"/>
          <p:cNvSpPr/>
          <p:nvPr/>
        </p:nvSpPr>
        <p:spPr>
          <a:xfrm>
            <a:off x="22875559" y="937895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2" name="Shape 46"/>
          <p:cNvSpPr/>
          <p:nvPr/>
        </p:nvSpPr>
        <p:spPr>
          <a:xfrm>
            <a:off x="16461257" y="10617200"/>
            <a:ext cx="7214502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3" name="Text 47"/>
          <p:cNvSpPr txBox="1"/>
          <p:nvPr/>
        </p:nvSpPr>
        <p:spPr>
          <a:xfrm>
            <a:off x="16376580" y="10617200"/>
            <a:ext cx="7383856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Boosting User Support</a:t>
            </a:r>
          </a:p>
        </p:txBody>
      </p:sp>
      <p:sp>
        <p:nvSpPr>
          <p:cNvPr id="64" name="Text 48"/>
          <p:cNvSpPr txBox="1"/>
          <p:nvPr/>
        </p:nvSpPr>
        <p:spPr>
          <a:xfrm>
            <a:off x="16393516" y="11531600"/>
            <a:ext cx="7349985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Backend supports users via chat and FAQs for easy help.</a:t>
            </a:r>
          </a:p>
        </p:txBody>
      </p:sp>
      <p:sp>
        <p:nvSpPr>
          <p:cNvPr id="65" name="Text 49"/>
          <p:cNvSpPr txBox="1"/>
          <p:nvPr/>
        </p:nvSpPr>
        <p:spPr>
          <a:xfrm>
            <a:off x="508063" y="508000"/>
            <a:ext cx="16816902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Backend Functionality Overview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3413" y="0"/>
            <a:ext cx="13253634" cy="131376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08063" y="3746500"/>
            <a:ext cx="23370921" cy="2984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063" y="3746500"/>
            <a:ext cx="7620953" cy="2984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150994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2"/>
          <p:cNvSpPr/>
          <p:nvPr/>
        </p:nvSpPr>
        <p:spPr>
          <a:xfrm>
            <a:off x="7150994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hape 3"/>
          <p:cNvSpPr/>
          <p:nvPr/>
        </p:nvSpPr>
        <p:spPr>
          <a:xfrm>
            <a:off x="7417727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hape 4"/>
          <p:cNvSpPr/>
          <p:nvPr/>
        </p:nvSpPr>
        <p:spPr>
          <a:xfrm>
            <a:off x="7684460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3048" y="3746500"/>
            <a:ext cx="7620953" cy="2984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5025977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Shape 6"/>
          <p:cNvSpPr/>
          <p:nvPr/>
        </p:nvSpPr>
        <p:spPr>
          <a:xfrm>
            <a:off x="15025977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hape 7"/>
          <p:cNvSpPr/>
          <p:nvPr/>
        </p:nvSpPr>
        <p:spPr>
          <a:xfrm>
            <a:off x="15292712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Shape 8"/>
          <p:cNvSpPr/>
          <p:nvPr/>
        </p:nvSpPr>
        <p:spPr>
          <a:xfrm>
            <a:off x="15559446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4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8032" y="3746500"/>
            <a:ext cx="7620953" cy="29845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2900962" y="4000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Shape 10"/>
          <p:cNvSpPr/>
          <p:nvPr/>
        </p:nvSpPr>
        <p:spPr>
          <a:xfrm>
            <a:off x="22900962" y="4000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Shape 11"/>
          <p:cNvSpPr/>
          <p:nvPr/>
        </p:nvSpPr>
        <p:spPr>
          <a:xfrm>
            <a:off x="23167696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Shape 12"/>
          <p:cNvSpPr/>
          <p:nvPr/>
        </p:nvSpPr>
        <p:spPr>
          <a:xfrm>
            <a:off x="23434429" y="4000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063" y="6985000"/>
            <a:ext cx="23370921" cy="62230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1320965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Text 14"/>
          <p:cNvSpPr txBox="1"/>
          <p:nvPr/>
        </p:nvSpPr>
        <p:spPr>
          <a:xfrm>
            <a:off x="1320965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Data Organization</a:t>
            </a:r>
          </a:p>
        </p:txBody>
      </p:sp>
      <p:sp>
        <p:nvSpPr>
          <p:cNvPr id="22" name="Text 15"/>
          <p:cNvSpPr txBox="1"/>
          <p:nvPr/>
        </p:nvSpPr>
        <p:spPr>
          <a:xfrm>
            <a:off x="1320965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The FlightFinder app organizes travel data, optimizing flight searches and user experience.</a:t>
            </a:r>
          </a:p>
        </p:txBody>
      </p:sp>
      <p:sp>
        <p:nvSpPr>
          <p:cNvPr id="23" name="Shape 16"/>
          <p:cNvSpPr/>
          <p:nvPr/>
        </p:nvSpPr>
        <p:spPr>
          <a:xfrm>
            <a:off x="17350369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Text 17"/>
          <p:cNvSpPr txBox="1"/>
          <p:nvPr/>
        </p:nvSpPr>
        <p:spPr>
          <a:xfrm>
            <a:off x="17350369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Improving Data Access</a:t>
            </a:r>
          </a:p>
        </p:txBody>
      </p:sp>
      <p:sp>
        <p:nvSpPr>
          <p:cNvPr id="25" name="Text 18"/>
          <p:cNvSpPr txBox="1"/>
          <p:nvPr/>
        </p:nvSpPr>
        <p:spPr>
          <a:xfrm>
            <a:off x="17350369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 relational database boosts air travel data integrity and enables personalized insights.</a:t>
            </a:r>
          </a:p>
        </p:txBody>
      </p:sp>
      <p:sp>
        <p:nvSpPr>
          <p:cNvPr id="26" name="Shape 19"/>
          <p:cNvSpPr/>
          <p:nvPr/>
        </p:nvSpPr>
        <p:spPr>
          <a:xfrm>
            <a:off x="9335667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Text 20"/>
          <p:cNvSpPr txBox="1"/>
          <p:nvPr/>
        </p:nvSpPr>
        <p:spPr>
          <a:xfrm>
            <a:off x="9335667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Tailored Travel Kits</a:t>
            </a:r>
          </a:p>
        </p:txBody>
      </p:sp>
      <p:sp>
        <p:nvSpPr>
          <p:cNvPr id="28" name="Text 21"/>
          <p:cNvSpPr txBox="1"/>
          <p:nvPr/>
        </p:nvSpPr>
        <p:spPr>
          <a:xfrm>
            <a:off x="9335667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The database organizes airline info, itineraries, and reviews for efficient data management.</a:t>
            </a:r>
          </a:p>
        </p:txBody>
      </p:sp>
      <p:sp>
        <p:nvSpPr>
          <p:cNvPr id="29" name="Text 22"/>
          <p:cNvSpPr txBox="1"/>
          <p:nvPr/>
        </p:nvSpPr>
        <p:spPr>
          <a:xfrm>
            <a:off x="508063" y="508000"/>
            <a:ext cx="15546743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Database Structure and Collections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615160" cy="131376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258032" y="508000"/>
            <a:ext cx="7620953" cy="12700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58032" y="508000"/>
            <a:ext cx="7620953" cy="2857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2900962" y="762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2"/>
          <p:cNvSpPr/>
          <p:nvPr/>
        </p:nvSpPr>
        <p:spPr>
          <a:xfrm>
            <a:off x="22900962" y="762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hape 3"/>
          <p:cNvSpPr/>
          <p:nvPr/>
        </p:nvSpPr>
        <p:spPr>
          <a:xfrm>
            <a:off x="23167696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hape 4"/>
          <p:cNvSpPr/>
          <p:nvPr/>
        </p:nvSpPr>
        <p:spPr>
          <a:xfrm>
            <a:off x="23434429" y="762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58032" y="3619500"/>
            <a:ext cx="7620953" cy="28575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22900962" y="38735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Shape 6"/>
          <p:cNvSpPr/>
          <p:nvPr/>
        </p:nvSpPr>
        <p:spPr>
          <a:xfrm>
            <a:off x="22900962" y="38735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hape 7"/>
          <p:cNvSpPr/>
          <p:nvPr/>
        </p:nvSpPr>
        <p:spPr>
          <a:xfrm>
            <a:off x="23167696" y="3873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Shape 8"/>
          <p:cNvSpPr/>
          <p:nvPr/>
        </p:nvSpPr>
        <p:spPr>
          <a:xfrm>
            <a:off x="23434429" y="38735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4" name="Image 3" descr=" 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58032" y="6731000"/>
            <a:ext cx="7620953" cy="64770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22900962" y="6985000"/>
            <a:ext cx="723990" cy="1905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Shape 10"/>
          <p:cNvSpPr/>
          <p:nvPr/>
        </p:nvSpPr>
        <p:spPr>
          <a:xfrm>
            <a:off x="22900962" y="6985000"/>
            <a:ext cx="190524" cy="1905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Shape 11"/>
          <p:cNvSpPr/>
          <p:nvPr/>
        </p:nvSpPr>
        <p:spPr>
          <a:xfrm>
            <a:off x="23167696" y="6985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Shape 12"/>
          <p:cNvSpPr/>
          <p:nvPr/>
        </p:nvSpPr>
        <p:spPr>
          <a:xfrm>
            <a:off x="23434429" y="6985000"/>
            <a:ext cx="190524" cy="190500"/>
          </a:xfrm>
          <a:prstGeom prst="ellipse">
            <a:avLst/>
          </a:prstGeom>
          <a:solidFill>
            <a:srgbClr val="A3A3A3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063" y="6985000"/>
            <a:ext cx="15241905" cy="62230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1320965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Text 14"/>
          <p:cNvSpPr txBox="1"/>
          <p:nvPr/>
        </p:nvSpPr>
        <p:spPr>
          <a:xfrm>
            <a:off x="1320965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Secure Travel Trust</a:t>
            </a:r>
          </a:p>
        </p:txBody>
      </p:sp>
      <p:sp>
        <p:nvSpPr>
          <p:cNvPr id="22" name="Text 15"/>
          <p:cNvSpPr txBox="1"/>
          <p:nvPr/>
        </p:nvSpPr>
        <p:spPr>
          <a:xfrm>
            <a:off x="1320965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Strong security measures are vital for traveler safety and trust in aviation.</a:t>
            </a:r>
          </a:p>
        </p:txBody>
      </p:sp>
      <p:sp>
        <p:nvSpPr>
          <p:cNvPr id="23" name="Shape 16"/>
          <p:cNvSpPr/>
          <p:nvPr/>
        </p:nvSpPr>
        <p:spPr>
          <a:xfrm>
            <a:off x="8840305" y="7797800"/>
            <a:ext cx="5715714" cy="1397000"/>
          </a:xfrm>
          <a:prstGeom prst="rect">
            <a:avLst/>
          </a:prstGeom>
          <a:noFill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Text 17"/>
          <p:cNvSpPr txBox="1"/>
          <p:nvPr/>
        </p:nvSpPr>
        <p:spPr>
          <a:xfrm>
            <a:off x="8840305" y="7797800"/>
            <a:ext cx="5885069" cy="77893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243125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Secure Air Travel</a:t>
            </a:r>
          </a:p>
        </p:txBody>
      </p:sp>
      <p:sp>
        <p:nvSpPr>
          <p:cNvPr id="25" name="Text 18"/>
          <p:cNvSpPr txBox="1"/>
          <p:nvPr/>
        </p:nvSpPr>
        <p:spPr>
          <a:xfrm>
            <a:off x="8840305" y="8712200"/>
            <a:ext cx="5851198" cy="61806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40"/>
              </a:lnSpc>
              <a:buNone/>
            </a:pPr>
            <a:r>
              <a:rPr lang="en-US" sz="3200">
                <a:solidFill>
                  <a:srgbClr val="243125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Advanced screening and training enhance air travel security, ensuring passenger safety.</a:t>
            </a:r>
          </a:p>
        </p:txBody>
      </p:sp>
      <p:sp>
        <p:nvSpPr>
          <p:cNvPr id="26" name="Text 19"/>
          <p:cNvSpPr txBox="1"/>
          <p:nvPr/>
        </p:nvSpPr>
        <p:spPr>
          <a:xfrm>
            <a:off x="508063" y="3619500"/>
            <a:ext cx="14276584" cy="1397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8640"/>
              </a:lnSpc>
              <a:buNone/>
            </a:pPr>
            <a:r>
              <a:rPr lang="en-US" sz="7200">
                <a:solidFill>
                  <a:srgbClr val="FFFFFF">
                    <a:alpha val="100000"/>
                  </a:srgbClr>
                </a:solidFill>
                <a:latin typeface="Rozha One" panose="02000000000000000000" pitchFamily="2" charset="0"/>
                <a:ea typeface="Rozha One Regular" panose="02000000000000000000" pitchFamily="34" charset="-122"/>
                <a:cs typeface="Rozha One" panose="02000000000000000000" pitchFamily="2" charset="0"/>
              </a:rPr>
              <a:t>Ensuring Security Measures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8.0.17"/>
  <p:tag name="AS_OS" val="Unix 5.15.0.113"/>
  <p:tag name="AS_RELEASE_DATE" val="2024.06.14"/>
  <p:tag name="AS_TITLE" val="Aspose.Slides for .NET6"/>
  <p:tag name="AS_VERSION" val="2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r="http://schemas.openxmlformats.org/officeDocument/2006/relationships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r="http://schemas.openxmlformats.org/officeDocument/2006/relationships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781</Words>
  <Application>Microsoft Office PowerPoint</Application>
  <PresentationFormat>Custom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Rozha One</vt:lpstr>
      <vt:lpstr>Rozha One Regular</vt:lpstr>
      <vt:lpstr>Roboto Regular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S.SIVA SANKAR</dc:creator>
  <cp:lastModifiedBy>user</cp:lastModifiedBy>
  <cp:revision>3</cp:revision>
  <cp:lastPrinted>2025-06-28T03:37:36Z</cp:lastPrinted>
  <dcterms:created xsi:type="dcterms:W3CDTF">2025-06-28T03:37:36Z</dcterms:created>
  <dcterms:modified xsi:type="dcterms:W3CDTF">2025-06-28T07:11:05Z</dcterms:modified>
</cp:coreProperties>
</file>